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sldIdLst>
    <p:sldId id="336" r:id="rId2"/>
    <p:sldId id="302" r:id="rId3"/>
    <p:sldId id="337" r:id="rId4"/>
    <p:sldId id="372" r:id="rId5"/>
    <p:sldId id="335" r:id="rId6"/>
    <p:sldId id="317" r:id="rId7"/>
    <p:sldId id="348" r:id="rId8"/>
    <p:sldId id="338" r:id="rId9"/>
    <p:sldId id="375" r:id="rId10"/>
    <p:sldId id="361" r:id="rId11"/>
    <p:sldId id="347" r:id="rId12"/>
    <p:sldId id="376" r:id="rId13"/>
    <p:sldId id="377" r:id="rId14"/>
    <p:sldId id="378" r:id="rId15"/>
    <p:sldId id="339" r:id="rId16"/>
    <p:sldId id="379" r:id="rId17"/>
    <p:sldId id="380" r:id="rId18"/>
    <p:sldId id="381" r:id="rId19"/>
    <p:sldId id="382" r:id="rId20"/>
    <p:sldId id="345" r:id="rId21"/>
    <p:sldId id="383" r:id="rId22"/>
    <p:sldId id="384" r:id="rId23"/>
  </p:sldIdLst>
  <p:sldSz cx="9144000" cy="6858000" type="screen4x3"/>
  <p:notesSz cx="6797675" cy="9931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62507D-713E-4260-81AE-7218477620DA}">
          <p14:sldIdLst>
            <p14:sldId id="336"/>
            <p14:sldId id="302"/>
            <p14:sldId id="337"/>
            <p14:sldId id="372"/>
            <p14:sldId id="335"/>
            <p14:sldId id="317"/>
            <p14:sldId id="348"/>
            <p14:sldId id="338"/>
            <p14:sldId id="375"/>
            <p14:sldId id="361"/>
            <p14:sldId id="347"/>
            <p14:sldId id="376"/>
            <p14:sldId id="377"/>
            <p14:sldId id="378"/>
            <p14:sldId id="339"/>
            <p14:sldId id="379"/>
            <p14:sldId id="380"/>
            <p14:sldId id="381"/>
            <p14:sldId id="382"/>
            <p14:sldId id="345"/>
            <p14:sldId id="383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CC"/>
    <a:srgbClr val="339966"/>
    <a:srgbClr val="008000"/>
    <a:srgbClr val="8D2B95"/>
    <a:srgbClr val="FFFF99"/>
    <a:srgbClr val="000000"/>
    <a:srgbClr val="CC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20" autoAdjust="0"/>
    <p:restoredTop sz="94581" autoAdjust="0"/>
  </p:normalViewPr>
  <p:slideViewPr>
    <p:cSldViewPr>
      <p:cViewPr varScale="1">
        <p:scale>
          <a:sx n="90" d="100"/>
          <a:sy n="90" d="100"/>
        </p:scale>
        <p:origin x="12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r>
              <a:rPr lang="ru-RU" sz="2128" b="1" i="0" u="none" strike="noStrike" cap="all" baseline="0" dirty="0">
                <a:solidFill>
                  <a:srgbClr val="0033CC"/>
                </a:solidFill>
                <a:effectLst/>
              </a:rPr>
              <a:t>Планово-экономические показатели</a:t>
            </a:r>
            <a:endParaRPr lang="ru-RU" dirty="0">
              <a:solidFill>
                <a:srgbClr val="0033CC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33CC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193564765176239E-2"/>
          <c:y val="0.14820057030031816"/>
          <c:w val="0.78168050591415006"/>
          <c:h val="0.751412876300257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посещений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rgbClr val="FFFF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  <a:contourClr>
                <a:srgbClr val="FFFF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6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8640</c:v>
                </c:pt>
                <c:pt idx="1">
                  <c:v>28025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5440-4D09-B9E4-38FF9B3246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выполнение плана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10295</c:v>
                </c:pt>
                <c:pt idx="1">
                  <c:v>29105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5440-4D09-B9E4-38FF9B3246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прошли УМО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1735</c:v>
                </c:pt>
                <c:pt idx="1">
                  <c:v>4281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5440-4D09-B9E4-38FF9B32465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ДМО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4594</c:v>
                </c:pt>
                <c:pt idx="1">
                  <c:v>7726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5440-4D09-B9E4-38FF9B32465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обслужено соревнований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5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4-5440-4D09-B9E4-38FF9B32465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6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267</c:v>
                </c:pt>
                <c:pt idx="1">
                  <c:v>192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5-5440-4D09-B9E4-38FF9B324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5356320"/>
        <c:axId val="455360584"/>
        <c:axId val="0"/>
      </c:bar3DChart>
      <c:catAx>
        <c:axId val="45535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5360584"/>
        <c:crosses val="autoZero"/>
        <c:auto val="1"/>
        <c:lblAlgn val="ctr"/>
        <c:lblOffset val="100"/>
        <c:noMultiLvlLbl val="0"/>
      </c:catAx>
      <c:valAx>
        <c:axId val="455360584"/>
        <c:scaling>
          <c:orientation val="minMax"/>
          <c:max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5356320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062288763967441E-2"/>
          <c:y val="0.93688447415828624"/>
          <c:w val="0.9"/>
          <c:h val="3.9762459586065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00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/>
              <a:t>4 квартал 2017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FF0066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6">
            <a:lumMod val="40000"/>
            <a:lumOff val="6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42241736001646"/>
          <c:y val="0.12177601860276073"/>
          <c:w val="0.44221420744152518"/>
          <c:h val="0.702912313342335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посещений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B05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4 кв. 2017 г.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939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2C08-4DAB-88FA-8EA77F2297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выполнение плана посещений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4 кв. 2017 г.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884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2C08-4DAB-88FA-8EA77F2297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выявлены факторы риска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66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4 кв. 2017 г.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615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2C08-4DAB-88FA-8EA77F229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66827424"/>
        <c:axId val="566827752"/>
        <c:axId val="196995872"/>
      </c:bar3DChart>
      <c:catAx>
        <c:axId val="566827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6827752"/>
        <c:crosses val="autoZero"/>
        <c:auto val="1"/>
        <c:lblAlgn val="ctr"/>
        <c:lblOffset val="100"/>
        <c:noMultiLvlLbl val="0"/>
      </c:catAx>
      <c:valAx>
        <c:axId val="566827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00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566827424"/>
        <c:crosses val="autoZero"/>
        <c:crossBetween val="between"/>
      </c:valAx>
      <c:serAx>
        <c:axId val="1969958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00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56682775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0066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FF0066"/>
          </a:solidFill>
          <a:latin typeface="Georgia" panose="02040502050405020303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7030A0"/>
                </a:solidFill>
              </a:rPr>
              <a:t>Качественные показатели</a:t>
            </a:r>
          </a:p>
        </c:rich>
      </c:tx>
      <c:layout>
        <c:manualLayout>
          <c:xMode val="edge"/>
          <c:yMode val="edge"/>
          <c:x val="0.14532117911078349"/>
          <c:y val="3.306126300976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0776250162004"/>
          <c:y val="4.0158694611764342E-2"/>
          <c:w val="0.49400870216600468"/>
          <c:h val="0.781293123535805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больных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38B-42B0-BADB-A981A379417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38B-42B0-BADB-A981A3794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</c:v>
                </c:pt>
                <c:pt idx="1">
                  <c:v>1033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8DA2-4C36-9A61-9F11D8665A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отпущено процедур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5097</c:v>
                </c:pt>
                <c:pt idx="1">
                  <c:v>10335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DA2-4C36-9A61-9F11D8665A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процедур на одного больного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10.4</c:v>
                </c:pt>
                <c:pt idx="1">
                  <c:v>10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8DA2-4C36-9A61-9F11D8665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945872"/>
        <c:axId val="414944888"/>
        <c:axId val="421410880"/>
      </c:bar3DChart>
      <c:catAx>
        <c:axId val="4149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  <c:auto val="1"/>
        <c:lblAlgn val="ctr"/>
        <c:lblOffset val="100"/>
        <c:noMultiLvlLbl val="0"/>
      </c:catAx>
      <c:valAx>
        <c:axId val="414944888"/>
        <c:scaling>
          <c:orientation val="minMax"/>
          <c:max val="105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9050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8D2B95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5872"/>
        <c:crosses val="autoZero"/>
        <c:crossBetween val="between"/>
      </c:valAx>
      <c:serAx>
        <c:axId val="42141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7030A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2407274975263"/>
          <c:y val="0.86592338957793524"/>
          <c:w val="0.8200081024085919"/>
          <c:h val="0.1152512030986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Деятельность кабинета массажа</a:t>
            </a:r>
          </a:p>
        </c:rich>
      </c:tx>
      <c:layout>
        <c:manualLayout>
          <c:xMode val="edge"/>
          <c:yMode val="edge"/>
          <c:x val="0.14532117911078349"/>
          <c:y val="3.306126300976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63304502415177"/>
          <c:y val="0.10019872453196256"/>
          <c:w val="0.59032719189080973"/>
          <c:h val="0.699530167379776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больных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200</c:v>
                </c:pt>
                <c:pt idx="1">
                  <c:v>482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8DA2-4C36-9A61-9F11D8665A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отпущено процедур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C0000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2120</c:v>
                </c:pt>
                <c:pt idx="1">
                  <c:v>4845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DA2-4C36-9A61-9F11D8665A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процедурных единиц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9027.5</c:v>
                </c:pt>
                <c:pt idx="1">
                  <c:v>18073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8DA2-4C36-9A61-9F11D8665A6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процедур на 1 больного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5-4220-84CC-AD686BF53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945872"/>
        <c:axId val="414944888"/>
        <c:axId val="421410880"/>
      </c:bar3DChart>
      <c:catAx>
        <c:axId val="4149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  <c:auto val="1"/>
        <c:lblAlgn val="ctr"/>
        <c:lblOffset val="100"/>
        <c:noMultiLvlLbl val="0"/>
      </c:catAx>
      <c:valAx>
        <c:axId val="414944888"/>
        <c:scaling>
          <c:orientation val="minMax"/>
          <c:max val="105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9050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5872"/>
        <c:crosses val="autoZero"/>
        <c:crossBetween val="between"/>
      </c:valAx>
      <c:serAx>
        <c:axId val="42141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82735834045113"/>
          <c:y val="0.84152268989082513"/>
          <c:w val="0.56861667739349109"/>
          <c:h val="0.158477310109174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Деятельность ФТК</a:t>
            </a:r>
          </a:p>
        </c:rich>
      </c:tx>
      <c:layout>
        <c:manualLayout>
          <c:xMode val="edge"/>
          <c:yMode val="edge"/>
          <c:x val="0.14532117911078349"/>
          <c:y val="3.306126300976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876465441819774"/>
          <c:y val="0.10534448352433416"/>
          <c:w val="0.58849125109361333"/>
          <c:h val="0.700760217922340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больных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</c:v>
                </c:pt>
                <c:pt idx="1">
                  <c:v>470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8DA2-4C36-9A61-9F11D8665A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отпущено процедур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5208</c:v>
                </c:pt>
                <c:pt idx="1">
                  <c:v>6906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DA2-4C36-9A61-9F11D8665A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процедур на одного больного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13.5</c:v>
                </c:pt>
                <c:pt idx="1">
                  <c:v>14.7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2-8DA2-4C36-9A61-9F11D8665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945872"/>
        <c:axId val="414944888"/>
        <c:axId val="421410880"/>
      </c:bar3DChart>
      <c:catAx>
        <c:axId val="4149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  <c:auto val="1"/>
        <c:lblAlgn val="ctr"/>
        <c:lblOffset val="100"/>
        <c:noMultiLvlLbl val="0"/>
      </c:catAx>
      <c:valAx>
        <c:axId val="414944888"/>
        <c:scaling>
          <c:orientation val="minMax"/>
          <c:max val="7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9050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5872"/>
        <c:crosses val="autoZero"/>
        <c:crossBetween val="between"/>
        <c:majorUnit val="1000"/>
      </c:valAx>
      <c:serAx>
        <c:axId val="42141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33CC"/>
                </a:solidFill>
                <a:latin typeface="Georgia" panose="02040502050405020303" pitchFamily="18" charset="0"/>
              </a:rPr>
              <a:t>Деятельность кабинета</a:t>
            </a:r>
          </a:p>
        </c:rich>
      </c:tx>
      <c:layout>
        <c:manualLayout>
          <c:xMode val="edge"/>
          <c:yMode val="edge"/>
          <c:x val="0.14532117911078349"/>
          <c:y val="3.306126300976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33CC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81385296221601"/>
          <c:y val="9.638466096359663E-2"/>
          <c:w val="0.56977048526166596"/>
          <c:h val="0.6981666851831277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ЭКГ обследований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33CC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2051</c:v>
                </c:pt>
                <c:pt idx="1">
                  <c:v>4245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8DA2-4C36-9A61-9F11D8665A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УМО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1735</c:v>
                </c:pt>
                <c:pt idx="1">
                  <c:v>4281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DA2-4C36-9A61-9F11D8665A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ЭКГ обследований на 1 УМО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1.18</c:v>
                </c:pt>
                <c:pt idx="1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A2-4C36-9A61-9F11D8665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945872"/>
        <c:axId val="414944888"/>
        <c:axId val="421410880"/>
      </c:bar3DChart>
      <c:catAx>
        <c:axId val="4149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  <c:auto val="1"/>
        <c:lblAlgn val="ctr"/>
        <c:lblOffset val="100"/>
        <c:noMultiLvlLbl val="0"/>
      </c:catAx>
      <c:valAx>
        <c:axId val="414944888"/>
        <c:scaling>
          <c:orientation val="minMax"/>
          <c:max val="45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9050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945872"/>
        <c:crosses val="autoZero"/>
        <c:crossBetween val="between"/>
      </c:valAx>
      <c:serAx>
        <c:axId val="42141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CC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1494488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33CC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B0F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 dirty="0">
                <a:solidFill>
                  <a:srgbClr val="00B0F0"/>
                </a:solidFill>
                <a:latin typeface="Georgia" panose="02040502050405020303" pitchFamily="18" charset="0"/>
              </a:rPr>
              <a:t>Качественные</a:t>
            </a:r>
            <a:r>
              <a:rPr lang="ru-RU" baseline="0" dirty="0">
                <a:solidFill>
                  <a:srgbClr val="00B0F0"/>
                </a:solidFill>
                <a:latin typeface="Georgia" panose="02040502050405020303" pitchFamily="18" charset="0"/>
              </a:rPr>
              <a:t> показатели</a:t>
            </a:r>
            <a:endParaRPr lang="ru-RU" dirty="0">
              <a:solidFill>
                <a:srgbClr val="00B0F0"/>
              </a:solidFill>
              <a:latin typeface="Georgia" panose="020405020504050203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B0F0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solidFill>
          <a:schemeClr val="tx2">
            <a:lumMod val="60000"/>
            <a:lumOff val="40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accent4">
            <a:lumMod val="40000"/>
            <a:lumOff val="6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4">
            <a:lumMod val="40000"/>
            <a:lumOff val="6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76424841684258"/>
          <c:y val="8.1245301748579177E-2"/>
          <c:w val="0.63562131213815753"/>
          <c:h val="0.6885295573219136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Дней здоровья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18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16DB-4C84-98FC-4E8AA28985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посетителей Дней здоровья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2138</c:v>
                </c:pt>
                <c:pt idx="1">
                  <c:v>3250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16DB-4C84-98FC-4E8AA28985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проведенных Акций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16DB-4C84-98FC-4E8AA28985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посетителей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475</c:v>
                </c:pt>
                <c:pt idx="1">
                  <c:v>11031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16DB-4C84-98FC-4E8AA2898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97437424"/>
        <c:axId val="197433160"/>
        <c:axId val="114323256"/>
      </c:bar3DChart>
      <c:catAx>
        <c:axId val="19743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433160"/>
        <c:crosses val="autoZero"/>
        <c:auto val="1"/>
        <c:lblAlgn val="ctr"/>
        <c:lblOffset val="100"/>
        <c:noMultiLvlLbl val="0"/>
      </c:catAx>
      <c:valAx>
        <c:axId val="197433160"/>
        <c:scaling>
          <c:orientation val="minMax"/>
          <c:max val="110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B0F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197437424"/>
        <c:crosses val="autoZero"/>
        <c:crossBetween val="between"/>
      </c:valAx>
      <c:serAx>
        <c:axId val="114323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433160"/>
        <c:crosses val="autoZero"/>
      </c:ser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6218901120871707"/>
          <c:y val="0.82062995783310777"/>
          <c:w val="0.67562175444358963"/>
          <c:h val="0.1636256419665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B0F0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35"/>
      <c:depthPercent val="100"/>
      <c:rAngAx val="0"/>
      <c:perspective val="0"/>
    </c:view3D>
    <c:floor>
      <c:thickness val="0"/>
      <c:spPr>
        <a:solidFill>
          <a:schemeClr val="tx2">
            <a:lumMod val="60000"/>
            <a:lumOff val="40000"/>
          </a:schemeClr>
        </a:solidFill>
        <a:ln w="12700">
          <a:solidFill>
            <a:schemeClr val="tx1">
              <a:lumMod val="15000"/>
              <a:lumOff val="85000"/>
            </a:schemeClr>
          </a:solidFill>
        </a:ln>
        <a:effectLst/>
        <a:scene3d>
          <a:camera prst="orthographicFront"/>
          <a:lightRig rig="threePt" dir="t"/>
        </a:scene3d>
        <a:sp3d contourW="12700">
          <a:bevelT w="63500"/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5786643133719"/>
          <c:y val="1.7060882124208421E-2"/>
          <c:w val="0.50250277375436847"/>
          <c:h val="0.7921406880716956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буклетов и листовок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-9.76677935243489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AC-4346-8EE1-AB45E26C0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</c:v>
                </c:pt>
                <c:pt idx="1">
                  <c:v>108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AFAC-4346-8EE1-AB45E26C03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Тираж буклетов и листовок</c:v>
                </c:pt>
              </c:strCache>
            </c:strRef>
          </c:tx>
          <c:spPr>
            <a:solidFill>
              <a:srgbClr val="FF0066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AC-4346-8EE1-AB45E26C03F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AC-4346-8EE1-AB45E26C0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66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5710</c:v>
                </c:pt>
                <c:pt idx="1">
                  <c:v>14573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1-AFAC-4346-8EE1-AB45E26C03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Оформлено стендов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18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2-AFAC-4346-8EE1-AB45E26C03F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Опубликовано статей в газетах</c:v>
                </c:pt>
              </c:strCache>
            </c:strRef>
          </c:tx>
          <c:spPr>
            <a:solidFill>
              <a:srgbClr val="0070C0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21</c:v>
                </c:pt>
                <c:pt idx="1">
                  <c:v>17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3-AFAC-4346-8EE1-AB45E26C03F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Электронные СМИ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</c:v>
                </c:pt>
                <c:pt idx="1">
                  <c:v>83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4-AFAC-4346-8EE1-AB45E26C03F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СМС-рассылка сообщений</c:v>
                </c:pt>
              </c:strCache>
            </c:strRef>
          </c:tx>
          <c:spPr>
            <a:solidFill>
              <a:schemeClr val="accent6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2045</c:v>
                </c:pt>
                <c:pt idx="1">
                  <c:v>2452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5-AFAC-4346-8EE1-AB45E26C0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7237616"/>
        <c:axId val="497228104"/>
        <c:axId val="566012216"/>
      </c:bar3DChart>
      <c:catAx>
        <c:axId val="497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97228104"/>
        <c:crossesAt val="0"/>
        <c:auto val="1"/>
        <c:lblAlgn val="ctr"/>
        <c:lblOffset val="100"/>
        <c:noMultiLvlLbl val="0"/>
      </c:catAx>
      <c:valAx>
        <c:axId val="497228104"/>
        <c:scaling>
          <c:orientation val="minMax"/>
          <c:max val="14000"/>
        </c:scaling>
        <c:delete val="0"/>
        <c:axPos val="l"/>
        <c:majorGridlines>
          <c:spPr>
            <a:ln w="285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237616"/>
        <c:crosses val="autoZero"/>
        <c:crossBetween val="between"/>
        <c:majorUnit val="2000"/>
      </c:valAx>
      <c:serAx>
        <c:axId val="56601221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97228104"/>
        <c:crossesAt val="0"/>
      </c:serAx>
      <c:spPr>
        <a:noFill/>
        <a:ln cmpd="thickThin">
          <a:noFill/>
        </a:ln>
        <a:effectLst>
          <a:softEdge rad="342900"/>
        </a:effectLst>
      </c:spPr>
    </c:plotArea>
    <c:legend>
      <c:legendPos val="b"/>
      <c:layout>
        <c:manualLayout>
          <c:xMode val="edge"/>
          <c:yMode val="edge"/>
          <c:x val="1.1577426915169482E-2"/>
          <c:y val="0.86683349998148351"/>
          <c:w val="0.98756766521823935"/>
          <c:h val="0.12140854719845943"/>
        </c:manualLayout>
      </c:layout>
      <c:overlay val="0"/>
      <c:spPr>
        <a:noFill/>
        <a:ln w="285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3399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 dirty="0">
                <a:solidFill>
                  <a:srgbClr val="339966"/>
                </a:solidFill>
              </a:rPr>
              <a:t>Лекции и беседы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39966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725499454309"/>
          <c:y val="8.2963929933711059E-2"/>
          <c:w val="0.85741984550736194"/>
          <c:h val="0.731699996296707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лекций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12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0288-4328-855C-B22F170A58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слушателей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189</c:v>
                </c:pt>
                <c:pt idx="1">
                  <c:v>479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0288-4328-855C-B22F170A58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беседы ЗОЖ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477</c:v>
                </c:pt>
                <c:pt idx="1">
                  <c:v>542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0288-4328-855C-B22F170A58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слушателей2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3256</c:v>
                </c:pt>
                <c:pt idx="1">
                  <c:v>3438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0288-4328-855C-B22F170A5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7241880"/>
        <c:axId val="497243848"/>
        <c:axId val="195492408"/>
      </c:bar3DChart>
      <c:catAx>
        <c:axId val="497241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3399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97243848"/>
        <c:crosses val="autoZero"/>
        <c:auto val="1"/>
        <c:lblAlgn val="ctr"/>
        <c:lblOffset val="100"/>
        <c:noMultiLvlLbl val="0"/>
      </c:catAx>
      <c:valAx>
        <c:axId val="49724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339966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97241880"/>
        <c:crosses val="autoZero"/>
        <c:crossBetween val="between"/>
      </c:valAx>
      <c:serAx>
        <c:axId val="195492408"/>
        <c:scaling>
          <c:orientation val="minMax"/>
        </c:scaling>
        <c:delete val="1"/>
        <c:axPos val="b"/>
        <c:majorTickMark val="none"/>
        <c:minorTickMark val="none"/>
        <c:tickLblPos val="nextTo"/>
        <c:crossAx val="4972438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45579576125529"/>
          <c:y val="0.88889776135984888"/>
          <c:w val="0.83705384859198662"/>
          <c:h val="0.111102238640151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339966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33CC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 dirty="0"/>
              <a:t>Работа Школ здоровья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33CC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Школ здоровья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33CC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BD56-483B-934C-1D5670EA97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проведенных занятий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265</c:v>
                </c:pt>
                <c:pt idx="1">
                  <c:v>530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BD56-483B-934C-1D5670EA97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Обученные в Школах здоровья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56-483B-934C-1D5670EA97B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56-483B-934C-1D5670EA97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306</c:v>
                </c:pt>
                <c:pt idx="1">
                  <c:v>627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BD56-483B-934C-1D5670EA9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1086152"/>
        <c:axId val="501090088"/>
        <c:axId val="0"/>
      </c:bar3DChart>
      <c:catAx>
        <c:axId val="501086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3CC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501090088"/>
        <c:crosses val="autoZero"/>
        <c:auto val="1"/>
        <c:lblAlgn val="ctr"/>
        <c:lblOffset val="100"/>
        <c:noMultiLvlLbl val="0"/>
      </c:catAx>
      <c:valAx>
        <c:axId val="501090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3CC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501086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3CC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CC"/>
          </a:solidFill>
          <a:latin typeface="Georgia" panose="02040502050405020303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3916973D-872B-409A-8CE7-514CFAAB3444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DA3FB418-8DBC-4070-9D4D-B5C8831B44C2}"/>
                </a:ext>
              </a:extLst>
            </p:cNvPr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>
              <a:extLst>
                <a:ext uri="{FF2B5EF4-FFF2-40B4-BE49-F238E27FC236}">
                  <a16:creationId xmlns:a16="http://schemas.microsoft.com/office/drawing/2014/main" id="{A3BA23AF-64B8-4FC8-A19A-CBD260668ABD}"/>
                </a:ext>
              </a:extLst>
            </p:cNvPr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9192E716-5DBC-4B39-8F04-A7870964E6E2}"/>
                </a:ext>
              </a:extLst>
            </p:cNvPr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>
              <a:extLst>
                <a:ext uri="{FF2B5EF4-FFF2-40B4-BE49-F238E27FC236}">
                  <a16:creationId xmlns:a16="http://schemas.microsoft.com/office/drawing/2014/main" id="{EF902827-6703-4E7E-904F-877EF29FF666}"/>
                </a:ext>
              </a:extLst>
            </p:cNvPr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>
              <a:extLst>
                <a:ext uri="{FF2B5EF4-FFF2-40B4-BE49-F238E27FC236}">
                  <a16:creationId xmlns:a16="http://schemas.microsoft.com/office/drawing/2014/main" id="{D4FA88CE-B0EB-4126-B6F5-4116C1B69AA1}"/>
                </a:ext>
              </a:extLst>
            </p:cNvPr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0A0928F-A999-480E-A4AC-BDC8C226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1AC69E-AF79-4504-9A14-34992472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35DDB9-1DF3-4493-8FD1-622A3206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72C6-92DD-4026-A56E-995ACD879F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707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EA239B-C35E-486B-88C3-C67B857530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42653B-1F0D-4586-B555-ED14CC64B0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182089-35E3-4136-81D0-986D6EFAF8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5998-1C59-4D93-83D9-C5E657EEA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227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7847-E2E6-4B2E-BCB0-F9067A09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85372-2BC7-44F2-A0AD-A7BC6D47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5FB80-54E0-4F83-9C8A-9BD20ABB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2153-5746-43BD-862D-A5A67D8D5E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7523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E0105C-8994-4EF3-8517-EBEE4A30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72182-ACDD-4C18-9FB8-0DC2A338C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41B212-5E8F-4DD1-90A5-9A20FF8400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354B4C-6A50-4F75-BE6A-C824D73E5B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7A65D-5C80-437F-BE91-E810FA05B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374F-2098-4D61-9A1D-CE6EABBF15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68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11603-E283-4B73-8288-BB9643B5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FBADC-0CB6-40F4-B3A9-9212F3CC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9CD4F-69E6-42D7-A153-A9315D53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89F2-7803-440E-9A95-8B6A501759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527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D9BE44-B4F9-4DAD-9522-5159645A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DA624-E6E9-48F4-80D3-CE32801A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B173FD-0F99-4F82-AC40-EA78D1CE49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C6C1B-41B8-4C58-B975-E19D6BAF4E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19E17B-6C46-4A3C-982E-64E1B2BF75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1031-6126-4FA7-A38B-AC089BE512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46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2EC65F-6E25-424B-AE32-3305DC2731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25410A-2125-421C-B967-3070592344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A9BDD-67A3-4930-8610-142EE426CA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8CC8-6773-40D8-85C2-D9E37EAF7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2982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4FF43-FC89-4F2D-A3B1-52ACBA71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10657-A1D4-4CE1-BA6E-FF5B4186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54A2-94DE-4E08-96C7-EFC4AB33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9E3BE-BFE0-4A0E-BCA9-C85DEF34EE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5462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101F8-9DFD-4E4B-86D0-CBE13816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5E1C0-81FF-4D08-BF61-AB272B53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D16EB-5FF1-4621-B198-EFDCC4EA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3D64-9046-433A-AA26-90686EF871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364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361C6-E2F9-4977-B2DF-B2DEC34B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B147-393B-4438-8F3C-055F1329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E1261-05DE-4FF2-BAE0-99CC2ABA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61B37-3E57-4320-BE5E-9FFA22B8E7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361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49C8-C6AE-428F-BE27-7E128A33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D3F0A-083A-4059-9CF3-319C0AE8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7735-38E6-4750-AEC0-E302B14B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C468-75DB-46BB-81BA-B32FB8F0D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01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AD64A3-8B03-4CDF-8C59-1EAABF69FF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EEA4A-9E92-493D-A278-3316E6B407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5EE4B4-5BEC-4311-820D-40C0D43CFE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3ECD-E97D-4CF5-9EF3-32B2612548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72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13E42E-C505-4E2A-AEB6-156A15D4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1A0BCB-5CEC-4DF4-B022-49B331FD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53C812-156B-47A5-A2B3-16E1D92D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3CCE8-FA78-41DD-8324-336485E560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4BD9B1F-DD2A-4DCD-99DE-4F446521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8708DE-981E-4F95-981A-7DE32E52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09563B-D5CD-4BE0-A8C9-CC45D8BE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E629-2423-4E09-BC1D-40CE001763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034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311A0A4-22DB-4E6B-85E0-6DA5F7A2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91A576-8328-4881-A7FC-2EF687E4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1EA4F0-763C-4CB2-88C9-C68134B1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CBFF2-3245-467B-939C-CC9D5F6DAF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35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FAC6BA-B371-4422-93FD-CAC3D78C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F40FAB-BEFA-483E-9852-7F52A60A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58A005-AE38-40F9-9B11-62E6DCBB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75AE-395C-4C7A-A19C-5E76EDBAD1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65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3E7B64-B0E9-47D5-A561-7A7BD9C1EE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8E5DB5-D845-406E-8151-12EFB453E9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590973-AE34-4A8B-95C4-1C1FD58671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CE6D-5C9A-499A-A0CA-6939E2FBE3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5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53D"/>
            </a:gs>
            <a:gs pos="10001">
              <a:srgbClr val="FFC53D"/>
            </a:gs>
            <a:gs pos="100000">
              <a:srgbClr val="D14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2FE9774B-B213-41AA-9634-CAA6F547EBCA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D4918C7-2829-4749-AED8-FC04382E692C}"/>
                </a:ext>
              </a:extLst>
            </p:cNvPr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120A54-EB87-4B99-839C-FD5D9B2BFF63}"/>
                </a:ext>
              </a:extLst>
            </p:cNvPr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424118-CAC0-4C3B-A3A2-10869DF4804B}"/>
                </a:ext>
              </a:extLst>
            </p:cNvPr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F69BA9-2C57-47A9-855C-91D4086CDEE9}"/>
                </a:ext>
              </a:extLst>
            </p:cNvPr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229172-9AB9-48B7-87AC-ED7180965DA9}"/>
                </a:ext>
              </a:extLst>
            </p:cNvPr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92AE1-6F12-4641-881A-24159CEC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AD0E20F1-16FE-4D84-9787-FF34683B9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6779D-1A8A-4817-B356-8D26B3253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F66B-084A-4467-9A68-06A3AFD07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0913-BBD3-4608-A756-435453942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9B9305E-24CC-4EE7-A9FC-392A5EA6DC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8" r:id="rId12"/>
    <p:sldLayoutId id="2147483982" r:id="rId13"/>
    <p:sldLayoutId id="2147483989" r:id="rId14"/>
    <p:sldLayoutId id="2147483983" r:id="rId15"/>
    <p:sldLayoutId id="2147483984" r:id="rId16"/>
    <p:sldLayoutId id="214748398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68370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68370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68370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8370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8370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10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10" name="Rectangle 6">
            <a:extLst>
              <a:ext uri="{FF2B5EF4-FFF2-40B4-BE49-F238E27FC236}">
                <a16:creationId xmlns:a16="http://schemas.microsoft.com/office/drawing/2014/main" id="{A67ED83D-E172-4310-8300-0A5ABC327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0090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Государственное бюджетное учреждение здравоохранения</a:t>
            </a:r>
            <a:br>
              <a:rPr lang="ru-RU" altLang="ru-RU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</a:br>
            <a:r>
              <a:rPr lang="ru-RU" altLang="ru-RU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 «Армавирский центр медицинской</a:t>
            </a:r>
            <a:r>
              <a:rPr lang="ru-RU" altLang="ru-RU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профилактики</a:t>
            </a:r>
            <a:r>
              <a:rPr lang="ru-RU" altLang="ru-RU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>
            <a:extLst>
              <a:ext uri="{FF2B5EF4-FFF2-40B4-BE49-F238E27FC236}">
                <a16:creationId xmlns:a16="http://schemas.microsoft.com/office/drawing/2014/main" id="{3448A55D-B01B-479F-8594-237F4A4DF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941168"/>
            <a:ext cx="6554788" cy="107863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>
                <a:latin typeface="Georgia" panose="02040502050405020303" pitchFamily="18" charset="0"/>
              </a:rPr>
              <a:t>Обслуживание спортивных соревнований врачебно-сестринской бригадой отделения спортивной медицины</a:t>
            </a:r>
          </a:p>
        </p:txBody>
      </p:sp>
      <p:pic>
        <p:nvPicPr>
          <p:cNvPr id="13315" name="Picture 4" descr="1 (172)">
            <a:extLst>
              <a:ext uri="{FF2B5EF4-FFF2-40B4-BE49-F238E27FC236}">
                <a16:creationId xmlns:a16="http://schemas.microsoft.com/office/drawing/2014/main" id="{8B32D71E-C3C4-4A3B-AFE8-CAC0C6E24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74" y="260648"/>
            <a:ext cx="6081737" cy="432048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53D"/>
            </a:gs>
            <a:gs pos="10001">
              <a:srgbClr val="FFC53D"/>
            </a:gs>
            <a:gs pos="92000">
              <a:srgbClr val="D14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DE4E24AB-2CBF-41F4-AD23-E2797B006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922168"/>
            <a:ext cx="7783016" cy="81919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лечебная физкультура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0946A0-C6B1-414E-97F8-F76190F30E9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3400"/>
            <a:ext cx="3949700" cy="2962275"/>
          </a:xfr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F4FC96-B1A6-4DBE-B909-9B9DC054F0D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99420606"/>
              </p:ext>
            </p:extLst>
          </p:nvPr>
        </p:nvGraphicFramePr>
        <p:xfrm>
          <a:off x="4129212" y="188640"/>
          <a:ext cx="5014788" cy="5733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53D"/>
            </a:gs>
            <a:gs pos="10001">
              <a:srgbClr val="FFC53D"/>
            </a:gs>
            <a:gs pos="92000">
              <a:srgbClr val="D14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DE4E24AB-2CBF-41F4-AD23-E2797B006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805264"/>
            <a:ext cx="7422976" cy="9361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Лечебный массаж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F4FC96-B1A6-4DBE-B909-9B9DC054F0D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89300071"/>
              </p:ext>
            </p:extLst>
          </p:nvPr>
        </p:nvGraphicFramePr>
        <p:xfrm>
          <a:off x="4193497" y="116632"/>
          <a:ext cx="4950503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E569DC0-1065-4F3E-8D3D-BFCDFBD6421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7" y="466725"/>
            <a:ext cx="3949700" cy="2962275"/>
          </a:xfrm>
        </p:spPr>
      </p:pic>
    </p:spTree>
    <p:extLst>
      <p:ext uri="{BB962C8B-B14F-4D97-AF65-F5344CB8AC3E}">
        <p14:creationId xmlns:p14="http://schemas.microsoft.com/office/powerpoint/2010/main" val="65786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53D"/>
            </a:gs>
            <a:gs pos="10001">
              <a:srgbClr val="FFC53D"/>
            </a:gs>
            <a:gs pos="92000">
              <a:srgbClr val="D14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DE4E24AB-2CBF-41F4-AD23-E2797B006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661248"/>
            <a:ext cx="8143056" cy="10081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Физиотерапевтический кабинет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F4FC96-B1A6-4DBE-B909-9B9DC054F0D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16521519"/>
              </p:ext>
            </p:extLst>
          </p:nvPr>
        </p:nvGraphicFramePr>
        <p:xfrm>
          <a:off x="4572000" y="188640"/>
          <a:ext cx="4572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1D287E-106C-4C53-A401-1AB5889913A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35831"/>
            <a:ext cx="3949700" cy="2962275"/>
          </a:xfrm>
        </p:spPr>
      </p:pic>
    </p:spTree>
    <p:extLst>
      <p:ext uri="{BB962C8B-B14F-4D97-AF65-F5344CB8AC3E}">
        <p14:creationId xmlns:p14="http://schemas.microsoft.com/office/powerpoint/2010/main" val="2508423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53D"/>
            </a:gs>
            <a:gs pos="10001">
              <a:srgbClr val="FFC53D"/>
            </a:gs>
            <a:gs pos="92000">
              <a:srgbClr val="D14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DE4E24AB-2CBF-41F4-AD23-E2797B006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589240"/>
            <a:ext cx="8071048" cy="11521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Кабинет функциональной диагностики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F4FC96-B1A6-4DBE-B909-9B9DC054F0D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87513210"/>
              </p:ext>
            </p:extLst>
          </p:nvPr>
        </p:nvGraphicFramePr>
        <p:xfrm>
          <a:off x="4455483" y="188640"/>
          <a:ext cx="4581013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1E0EAA-FB0C-46F1-A54A-2DA0262D7E8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1" y="764704"/>
            <a:ext cx="4237732" cy="3178299"/>
          </a:xfrm>
        </p:spPr>
      </p:pic>
    </p:spTree>
    <p:extLst>
      <p:ext uri="{BB962C8B-B14F-4D97-AF65-F5344CB8AC3E}">
        <p14:creationId xmlns:p14="http://schemas.microsoft.com/office/powerpoint/2010/main" val="220224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B95FC457-95C2-4EF3-9E9B-9F15810C6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400" dirty="0">
                <a:latin typeface="Georgia" panose="02040502050405020303" pitchFamily="18" charset="0"/>
              </a:rPr>
              <a:t>Отделение медицинской профилактики</a:t>
            </a:r>
            <a:r>
              <a:rPr lang="ru-RU" altLang="ru-RU" sz="3400" i="1" u="sng" dirty="0"/>
              <a:t>:</a:t>
            </a:r>
            <a:br>
              <a:rPr lang="ru-RU" altLang="ru-RU" sz="3400" dirty="0"/>
            </a:br>
            <a:endParaRPr lang="ru-RU" altLang="ru-RU" sz="3400" dirty="0"/>
          </a:p>
        </p:txBody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BE16ED04-A210-4845-911B-C7AD9D9F70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6554788" cy="376713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Организационно-методическая работа;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Массовая информационная работа с </a:t>
            </a:r>
            <a:r>
              <a:rPr lang="ru-RU" altLang="ru-RU" sz="2400" dirty="0" err="1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 детьми и подростками;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Разработка мероприятий по проведению Дней здоровья, Акций;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Организация и проведение Дней здоровья для детей и подростков;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Разработка и тиражирование методических материалов (памятки, плакаты, буклеты) по ведению здорового образа жизни, профилактики НИЗ;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Проведение информационно-образовательных мероприятий (совещания, лекции, беседы, семинары);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</a:rPr>
              <a:t>Размещение информации: в социальных сетях, на сайтах профильных структур.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F240426-B464-4453-8827-04DCD6C4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661248"/>
            <a:ext cx="8431088" cy="108012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  <a:latin typeface="Georgia" panose="02040502050405020303" pitchFamily="18" charset="0"/>
              </a:rPr>
              <a:t>Проведение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B0F0"/>
                </a:solidFill>
                <a:latin typeface="Georgia" panose="02040502050405020303" pitchFamily="18" charset="0"/>
              </a:rPr>
              <a:t>Дней здоровья и Акций 2016-2017гг.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5BF9116-8628-4659-824B-C062CEEEB5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2" y="476673"/>
            <a:ext cx="4033738" cy="3456384"/>
          </a:xfrm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3E2C7EC-D57C-4EE2-B02F-F1290ED945F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26853727"/>
              </p:ext>
            </p:extLst>
          </p:nvPr>
        </p:nvGraphicFramePr>
        <p:xfrm>
          <a:off x="4211960" y="116632"/>
          <a:ext cx="51845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2733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90FEA2D-32ED-4DE4-8554-031B2948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33256"/>
            <a:ext cx="843108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Информационно-просветительная работа 2016-2017гг.</a:t>
            </a: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C12D8748-1E4A-496F-BF4D-DF11021658E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47018284"/>
              </p:ext>
            </p:extLst>
          </p:nvPr>
        </p:nvGraphicFramePr>
        <p:xfrm>
          <a:off x="4139952" y="188640"/>
          <a:ext cx="500404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" name="Объект 28">
            <a:extLst>
              <a:ext uri="{FF2B5EF4-FFF2-40B4-BE49-F238E27FC236}">
                <a16:creationId xmlns:a16="http://schemas.microsoft.com/office/drawing/2014/main" id="{FBE4FED2-B6CF-4B77-873A-07FFACD3B5E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0" y="692697"/>
            <a:ext cx="4146756" cy="3110067"/>
          </a:xfrm>
        </p:spPr>
      </p:pic>
    </p:spTree>
    <p:extLst>
      <p:ext uri="{BB962C8B-B14F-4D97-AF65-F5344CB8AC3E}">
        <p14:creationId xmlns:p14="http://schemas.microsoft.com/office/powerpoint/2010/main" val="38479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A220C-0EB1-4013-8486-EE3E276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33256"/>
            <a:ext cx="828707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Информационно-просветительная работа  2016-2017гг.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13941ED9-67AA-4427-B2E5-B469FFA8EDA7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1370382270"/>
              </p:ext>
            </p:extLst>
          </p:nvPr>
        </p:nvGraphicFramePr>
        <p:xfrm>
          <a:off x="179512" y="116632"/>
          <a:ext cx="489654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Объект 7">
            <a:extLst>
              <a:ext uri="{FF2B5EF4-FFF2-40B4-BE49-F238E27FC236}">
                <a16:creationId xmlns:a16="http://schemas.microsoft.com/office/drawing/2014/main" id="{2D238D10-6CB7-4782-BB60-CEBD378353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8" y="836712"/>
            <a:ext cx="3976192" cy="3384376"/>
          </a:xfrm>
        </p:spPr>
      </p:pic>
    </p:spTree>
    <p:extLst>
      <p:ext uri="{BB962C8B-B14F-4D97-AF65-F5344CB8AC3E}">
        <p14:creationId xmlns:p14="http://schemas.microsoft.com/office/powerpoint/2010/main" val="40517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B86D44D-5E92-4985-845E-C9431FD2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661248"/>
            <a:ext cx="6554867" cy="100811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Школы здоровья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A6517BA-B6EE-4FCC-A7F1-1DA36AB8927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35831"/>
            <a:ext cx="3949700" cy="3429273"/>
          </a:xfrm>
        </p:spPr>
      </p:pic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69E54F2-E647-4869-9645-5E95BE29CA8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95468827"/>
              </p:ext>
            </p:extLst>
          </p:nvPr>
        </p:nvGraphicFramePr>
        <p:xfrm>
          <a:off x="4483100" y="404664"/>
          <a:ext cx="46609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5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6" name="Rectangle 26">
            <a:extLst>
              <a:ext uri="{FF2B5EF4-FFF2-40B4-BE49-F238E27FC236}">
                <a16:creationId xmlns:a16="http://schemas.microsoft.com/office/drawing/2014/main" id="{249F2419-05A9-4AAA-9B3D-4A6CA388C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653136"/>
            <a:ext cx="7278960" cy="151216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900" dirty="0">
                <a:latin typeface="Georgia" panose="02040502050405020303" pitchFamily="18" charset="0"/>
              </a:rPr>
              <a:t>Государственное бюджетное учреждение здравоохранения «Армавирский центр медицинской профилактики»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384AA90-339A-4D23-80B7-4915731B7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90" y="533400"/>
            <a:ext cx="5389841" cy="39962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F358A240-1BDB-4FFA-9318-146B5D96F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7639000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i="1" dirty="0">
                <a:latin typeface="Georgia" panose="02040502050405020303" pitchFamily="18" charset="0"/>
              </a:rPr>
              <a:t>Консультативно – </a:t>
            </a:r>
            <a:r>
              <a:rPr lang="ru-RU" altLang="ru-RU" dirty="0">
                <a:latin typeface="Georgia" panose="02040502050405020303" pitchFamily="18" charset="0"/>
              </a:rPr>
              <a:t>оздоровительное</a:t>
            </a:r>
            <a:r>
              <a:rPr lang="ru-RU" altLang="ru-RU" i="1" dirty="0">
                <a:latin typeface="Georgia" panose="02040502050405020303" pitchFamily="18" charset="0"/>
              </a:rPr>
              <a:t> отделение (Центр здоровья для детей)</a:t>
            </a:r>
            <a:r>
              <a:rPr lang="ru-RU" altLang="ru-RU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472067" name="Rectangle 3">
            <a:extLst>
              <a:ext uri="{FF2B5EF4-FFF2-40B4-BE49-F238E27FC236}">
                <a16:creationId xmlns:a16="http://schemas.microsoft.com/office/drawing/2014/main" id="{EAE4F66C-3835-4028-AC72-BE78583063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6554788" cy="376713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defRPr/>
            </a:pPr>
            <a:r>
              <a:rPr lang="ru-RU" altLang="ru-R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Обслуживает детей и подростков города и прикрепленных районов  желающих пройти обследование в Центре здоровья. Прием осуществляется,  с целью выявления ранних симптомов заболевания, мотивирование личной ответственности за свое здоровье, динамическое наблюдение за детьми и подростками группы риска.</a:t>
            </a:r>
          </a:p>
        </p:txBody>
      </p:sp>
    </p:spTree>
    <p:extLst>
      <p:ext uri="{BB962C8B-B14F-4D97-AF65-F5344CB8AC3E}">
        <p14:creationId xmlns:p14="http://schemas.microsoft.com/office/powerpoint/2010/main" val="147963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AAE832-8A0F-4050-84E8-08F659D0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517232"/>
            <a:ext cx="8640960" cy="1080120"/>
          </a:xfrm>
        </p:spPr>
        <p:txBody>
          <a:bodyPr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работа Центра здоровья для детей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20CF51D-DB7A-4A52-80C3-B56347915BCC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755009624"/>
              </p:ext>
            </p:extLst>
          </p:nvPr>
        </p:nvGraphicFramePr>
        <p:xfrm>
          <a:off x="107504" y="260648"/>
          <a:ext cx="4680519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:a16="http://schemas.microsoft.com/office/drawing/2014/main" id="{D95DA550-F9B2-46C6-81C4-DA3C2C87CC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40084" y="548680"/>
            <a:ext cx="4176464" cy="37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D789831-8D4D-4E5E-996C-E9D245BA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99" y="508000"/>
            <a:ext cx="4293493" cy="83276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Выявленные факторы риска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29EF95-F9C7-4C6F-8E15-E703F0CFD96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4398" r="24398"/>
          <a:stretch>
            <a:fillRect/>
          </a:stretch>
        </p:blipFill>
        <p:spPr>
          <a:xfrm>
            <a:off x="467544" y="692696"/>
            <a:ext cx="3569006" cy="5544616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1194D877-6C14-47D9-ADD9-687046EA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C1299C9-0C8C-4EA6-B74D-C080C8BDC2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06362"/>
              </p:ext>
            </p:extLst>
          </p:nvPr>
        </p:nvGraphicFramePr>
        <p:xfrm>
          <a:off x="4283968" y="1733107"/>
          <a:ext cx="4505325" cy="458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4505281" imgH="3743204" progId="Excel.Sheet.12">
                  <p:embed/>
                </p:oleObj>
              </mc:Choice>
              <mc:Fallback>
                <p:oleObj name="Worksheet" r:id="rId4" imgW="4505281" imgH="37432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3968" y="1733107"/>
                        <a:ext cx="4505325" cy="458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352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>
            <a:extLst>
              <a:ext uri="{FF2B5EF4-FFF2-40B4-BE49-F238E27FC236}">
                <a16:creationId xmlns:a16="http://schemas.microsoft.com/office/drawing/2014/main" id="{B0BA9163-ED03-4013-85DB-BF8952E9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5757863"/>
            <a:ext cx="66071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000"/>
              <a:t>Главный врач</a:t>
            </a:r>
          </a:p>
          <a:p>
            <a:r>
              <a:rPr lang="ru-RU" altLang="ru-RU" sz="1000"/>
              <a:t>ИСМЕЛОВА РИТА ХАДЖИМУРАТОВНА</a:t>
            </a:r>
          </a:p>
          <a:p>
            <a:r>
              <a:rPr lang="ru-RU" altLang="ru-RU" sz="1000"/>
              <a:t>Исмелова Рита Хаджимуратовна окончила в 1981 году окончила Кубанский медицинский институт имени Красной Армии по специальности «Педиатрия». После окончания интернатуры с 1983 года по 2001 год и в 2015 году занимала различные врачебные должности, являлась заместителем главного врача Новокубанской центральной районной больницы.</a:t>
            </a:r>
          </a:p>
          <a:p>
            <a:r>
              <a:rPr lang="ru-RU" altLang="ru-RU" sz="1000"/>
              <a:t>В период с 2002 года по 2004 года работала в Детской городской больнице администрации города Армавира, в должностях заведующего педиатрическим отделением, врачом-педиатром, заместителем главного врача по поликлинической работе. </a:t>
            </a:r>
          </a:p>
          <a:p>
            <a:r>
              <a:rPr lang="ru-RU" altLang="ru-RU" sz="1000"/>
              <a:t>В 2004 году была принята на муниципальную службу в управление здравоохранения администрации муниципального образования город Армавир на должность главного специалиста.</a:t>
            </a:r>
          </a:p>
          <a:p>
            <a:r>
              <a:rPr lang="ru-RU" altLang="ru-RU" sz="1000"/>
              <a:t>С 2009 года по 2011 год работала в МБУЗ «Кавказская центральная районная больница» в должности главного врача лечебного учреждения и заместителя главного врача по детству и родовспоможению.</a:t>
            </a:r>
          </a:p>
          <a:p>
            <a:r>
              <a:rPr lang="ru-RU" altLang="ru-RU" sz="1000"/>
              <a:t>В период с 2011 года по 2015 года работала заместителем начальника управления здравоохранения администрации муниципального образования город Армавир.</a:t>
            </a:r>
          </a:p>
          <a:p>
            <a:r>
              <a:rPr lang="ru-RU" altLang="ru-RU" sz="1000"/>
              <a:t>В августе 2015 года назначена исполняющим обязанности главного врача ГБУЗ «Армавирский дом ребенка».</a:t>
            </a:r>
          </a:p>
          <a:p>
            <a:r>
              <a:rPr lang="ru-RU" altLang="ru-RU" sz="1000"/>
              <a:t>В ноябре 2015 года, приказом Минздрава Кубани ГБУЗ «Армавирский дом ребенка» переименован в ГБУЗ «Армавирский центр медпрофилактики». </a:t>
            </a:r>
          </a:p>
          <a:p>
            <a:r>
              <a:rPr lang="ru-RU" altLang="ru-RU" sz="1000"/>
              <a:t>28 октября 2016 года назначена главным врачом ГБУЗ «Армавирский центр медицинской профилактики».</a:t>
            </a:r>
          </a:p>
          <a:p>
            <a:r>
              <a:rPr lang="ru-RU" altLang="ru-RU" sz="1000"/>
              <a:t>Основными направлениями своей работы считает: предоставление качественной медико-профилактической помощи населению города Армавира, улучшение материально-технической базы ЛПУ, усиление кадрового потенциала, внедрение современных методов профилактической работы.</a:t>
            </a:r>
          </a:p>
          <a:p>
            <a:r>
              <a:rPr lang="ru-RU" altLang="ru-RU" sz="1000"/>
              <a:t>Рита Хаджимуратовна имеет высшую квалификационную категорию по специальности «Педиатрия».</a:t>
            </a:r>
          </a:p>
          <a:p>
            <a:endParaRPr lang="ru-RU" altLang="ru-RU" sz="100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12251F-5865-46EB-9C6C-2E85206C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865688"/>
            <a:ext cx="8359775" cy="14430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latin typeface="Georgia" panose="02040502050405020303" pitchFamily="18" charset="0"/>
                <a:cs typeface="Courier New" panose="02070309020205020404" pitchFamily="49" charset="0"/>
              </a:rPr>
              <a:t>Главный врач  </a:t>
            </a:r>
            <a:br>
              <a:rPr lang="ru-RU" sz="1600" dirty="0">
                <a:latin typeface="Georgia" panose="02040502050405020303" pitchFamily="18" charset="0"/>
              </a:rPr>
            </a:br>
            <a:r>
              <a:rPr lang="ru-RU" sz="2400" b="1" dirty="0" err="1">
                <a:latin typeface="Georgia" panose="02040502050405020303" pitchFamily="18" charset="0"/>
                <a:cs typeface="Courier New" panose="02070309020205020404" pitchFamily="49" charset="0"/>
              </a:rPr>
              <a:t>исмелова</a:t>
            </a:r>
            <a:r>
              <a:rPr lang="ru-RU" sz="2400" b="1" dirty="0">
                <a:latin typeface="Georgia" panose="02040502050405020303" pitchFamily="18" charset="0"/>
                <a:cs typeface="Courier New" panose="02070309020205020404" pitchFamily="49" charset="0"/>
              </a:rPr>
              <a:t> Рита </a:t>
            </a:r>
            <a:r>
              <a:rPr lang="ru-RU" sz="2400" b="1" dirty="0" err="1">
                <a:latin typeface="Georgia" panose="02040502050405020303" pitchFamily="18" charset="0"/>
                <a:cs typeface="Courier New" panose="02070309020205020404" pitchFamily="49" charset="0"/>
              </a:rPr>
              <a:t>хаджимуратовна</a:t>
            </a:r>
            <a:r>
              <a:rPr lang="ru-RU" sz="2400" b="1" dirty="0">
                <a:latin typeface="Georgia" panose="02040502050405020303" pitchFamily="18" charset="0"/>
                <a:cs typeface="Courier New" panose="02070309020205020404" pitchFamily="49" charset="0"/>
              </a:rPr>
              <a:t>, </a:t>
            </a:r>
            <a:br>
              <a:rPr lang="ru-RU" sz="1600" dirty="0">
                <a:latin typeface="Georgia" panose="02040502050405020303" pitchFamily="18" charset="0"/>
              </a:rPr>
            </a:br>
            <a:r>
              <a:rPr lang="ru-RU" sz="1600" dirty="0">
                <a:latin typeface="Georgia" panose="02040502050405020303" pitchFamily="18" charset="0"/>
              </a:rPr>
              <a:t>врач высшей квалификационной категории</a:t>
            </a:r>
          </a:p>
        </p:txBody>
      </p:sp>
      <p:pic>
        <p:nvPicPr>
          <p:cNvPr id="7172" name="Объект 5">
            <a:extLst>
              <a:ext uri="{FF2B5EF4-FFF2-40B4-BE49-F238E27FC236}">
                <a16:creationId xmlns:a16="http://schemas.microsoft.com/office/drawing/2014/main" id="{6C315D9E-BBDD-41CE-B590-466B11AB77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550863"/>
            <a:ext cx="3384550" cy="38147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26C34080-24C9-4746-AFF3-B2B71786C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69296"/>
            <a:ext cx="7422976" cy="1524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История учреждения</a:t>
            </a:r>
          </a:p>
        </p:txBody>
      </p:sp>
      <p:sp>
        <p:nvSpPr>
          <p:cNvPr id="520195" name="Rectangle 3">
            <a:extLst>
              <a:ext uri="{FF2B5EF4-FFF2-40B4-BE49-F238E27FC236}">
                <a16:creationId xmlns:a16="http://schemas.microsoft.com/office/drawing/2014/main" id="{01E2BE76-8F68-4982-AED1-AE7A4DA9F4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7351713" cy="42640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defRPr/>
            </a:pPr>
            <a:r>
              <a:rPr lang="ru-RU" sz="1900" dirty="0"/>
              <a:t>     </a:t>
            </a:r>
            <a:r>
              <a:rPr lang="ru-RU" sz="1900" dirty="0">
                <a:latin typeface="Georgia" panose="02040502050405020303" pitchFamily="18" charset="0"/>
              </a:rPr>
              <a:t>Государственное бюджетное учреждение здравоохранения «Армавирский центр медицинской профилактики» министерства здравоохранения Краснодарского края, создано путем переименования ГБУЗ  «Армавирский дом ребенка» министерства здравоохранения Краснодарского края, в соответствии с приказом министерства здравоохранения Краснодарского края от 01.06.2015г. № 2914 «О переименовании государственного бюджетного учреждения здравоохранения «Армавирский дом ребёнка» министерства здравоохранения  Краснодарского края государственное бюджетное учреждение здравоохранения «Армавирский дом ребенка» министерства  здравоохранения Краснодарского края переименовано в государственное бюджетное учреждение здравоохранения «Армавирский центр медицинской профилактики» министерства здравоохранения Краснодарского края.  </a:t>
            </a:r>
          </a:p>
          <a:p>
            <a:pPr eaLnBrk="1" fontAlgn="auto" hangingPunct="1">
              <a:lnSpc>
                <a:spcPct val="80000"/>
              </a:lnSpc>
              <a:defRPr/>
            </a:pPr>
            <a:endParaRPr lang="ru-RU" alt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4FE2FECC-C4C2-4EAC-9BFC-04811D013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800" b="1" dirty="0">
                <a:latin typeface="Times New Roman" panose="02020603050405020304" pitchFamily="18" charset="0"/>
              </a:rPr>
              <a:t>Основные направления деятельности</a:t>
            </a:r>
            <a:br>
              <a:rPr lang="ru-RU" altLang="ru-RU" sz="3800" b="1" dirty="0">
                <a:latin typeface="Times New Roman" panose="02020603050405020304" pitchFamily="18" charset="0"/>
              </a:rPr>
            </a:br>
            <a:endParaRPr lang="ru-RU" altLang="ru-RU" sz="3800" b="1" dirty="0">
              <a:latin typeface="Times New Roman" panose="02020603050405020304" pitchFamily="18" charset="0"/>
            </a:endParaRPr>
          </a:p>
        </p:txBody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C5BDFDC8-9998-453E-940C-F177E11CE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6554788" cy="37671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Спортивная медицина и лечебная физкультура;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Реабилитация спортсменов;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Проведение углубленного медицинского осмотра в спортивных школах города;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Функциональная диагностика;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Проведение клинических лабораторных исследований;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Проведение обследований врачами-специалистами различного профиля;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Проведение Дней здоровья для детей и подростков города и прилегающих районов;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Пропаганда здорового образа жизни;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Прием детей и подростков в Центре здоровья  с целью выявления ранних симптомов заболевания, мотивирования личной ответственности за свое здоровье, динамическое наблюдение за пациентами группы риска развития неинфекционных заболеваний.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7" name="Rectangle 13">
            <a:extLst>
              <a:ext uri="{FF2B5EF4-FFF2-40B4-BE49-F238E27FC236}">
                <a16:creationId xmlns:a16="http://schemas.microsoft.com/office/drawing/2014/main" id="{6FBA99AF-4362-4FF7-8177-0529A285F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399" y="4967288"/>
            <a:ext cx="8071047" cy="16891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	 </a:t>
            </a:r>
            <a:r>
              <a:rPr lang="ru-RU" altLang="ru-RU" sz="3800" dirty="0">
                <a:latin typeface="Georgia" panose="02040502050405020303" pitchFamily="18" charset="0"/>
              </a:rPr>
              <a:t>Структура учреждения</a:t>
            </a:r>
          </a:p>
        </p:txBody>
      </p:sp>
      <p:sp>
        <p:nvSpPr>
          <p:cNvPr id="10243" name="Rectangle 14">
            <a:extLst>
              <a:ext uri="{FF2B5EF4-FFF2-40B4-BE49-F238E27FC236}">
                <a16:creationId xmlns:a16="http://schemas.microsoft.com/office/drawing/2014/main" id="{8C1F905E-A936-4A07-AE57-D5A559F1CC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8813" y="342900"/>
            <a:ext cx="8359775" cy="4264025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ru-RU" altLang="ru-RU"/>
              <a:t> 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57AD728-4D55-43BA-8E77-DB83FE5DB842}"/>
              </a:ext>
            </a:extLst>
          </p:cNvPr>
          <p:cNvSpPr/>
          <p:nvPr/>
        </p:nvSpPr>
        <p:spPr>
          <a:xfrm>
            <a:off x="3924300" y="317500"/>
            <a:ext cx="914400" cy="431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Главный врач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EDA3F74C-8A15-410F-A332-508F9E967816}"/>
              </a:ext>
            </a:extLst>
          </p:cNvPr>
          <p:cNvSpPr/>
          <p:nvPr/>
        </p:nvSpPr>
        <p:spPr>
          <a:xfrm>
            <a:off x="323850" y="908050"/>
            <a:ext cx="2376488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Заведующий отделением спортивной медицины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C6A3DA7-EADC-4FDA-A108-F62F43B68B22}"/>
              </a:ext>
            </a:extLst>
          </p:cNvPr>
          <p:cNvSpPr/>
          <p:nvPr/>
        </p:nvSpPr>
        <p:spPr>
          <a:xfrm>
            <a:off x="2916238" y="908050"/>
            <a:ext cx="12954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административно-хозяйственной деятельности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45F24E76-6CAF-4649-BE05-22B34AF869D5}"/>
              </a:ext>
            </a:extLst>
          </p:cNvPr>
          <p:cNvSpPr/>
          <p:nvPr/>
        </p:nvSpPr>
        <p:spPr>
          <a:xfrm>
            <a:off x="4284663" y="908050"/>
            <a:ext cx="9350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Главный бухгалтер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DD5EE35-0316-4F35-8A2E-89232CA3DDC4}"/>
              </a:ext>
            </a:extLst>
          </p:cNvPr>
          <p:cNvSpPr/>
          <p:nvPr/>
        </p:nvSpPr>
        <p:spPr>
          <a:xfrm>
            <a:off x="5435600" y="908050"/>
            <a:ext cx="1081088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Главная медицинская сестра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1AD5AFC9-1A7D-4BCD-8626-E758D0A45428}"/>
              </a:ext>
            </a:extLst>
          </p:cNvPr>
          <p:cNvSpPr/>
          <p:nvPr/>
        </p:nvSpPr>
        <p:spPr>
          <a:xfrm>
            <a:off x="6732588" y="908050"/>
            <a:ext cx="2087562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Заведующий отделением медицинской профилактики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F122CAA7-E2ED-4526-B55C-28F2C1CBC525}"/>
              </a:ext>
            </a:extLst>
          </p:cNvPr>
          <p:cNvSpPr/>
          <p:nvPr/>
        </p:nvSpPr>
        <p:spPr>
          <a:xfrm>
            <a:off x="4284663" y="1582738"/>
            <a:ext cx="935037" cy="550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бухгалтерия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A22C36DD-7939-4FB1-B767-E58AA6D40752}"/>
              </a:ext>
            </a:extLst>
          </p:cNvPr>
          <p:cNvSpPr/>
          <p:nvPr/>
        </p:nvSpPr>
        <p:spPr>
          <a:xfrm>
            <a:off x="6732588" y="1582738"/>
            <a:ext cx="2087562" cy="550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организационно-методического обеспечения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E7662048-A8E5-4EAB-8517-77D81AE51A69}"/>
              </a:ext>
            </a:extLst>
          </p:cNvPr>
          <p:cNvSpPr/>
          <p:nvPr/>
        </p:nvSpPr>
        <p:spPr>
          <a:xfrm>
            <a:off x="6732588" y="2276475"/>
            <a:ext cx="2087562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мониторинга здоровья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F4A158B-441F-4836-A44E-4CC375E6B96F}"/>
              </a:ext>
            </a:extLst>
          </p:cNvPr>
          <p:cNvSpPr/>
          <p:nvPr/>
        </p:nvSpPr>
        <p:spPr>
          <a:xfrm>
            <a:off x="6732588" y="2781300"/>
            <a:ext cx="2087562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организации и проведения мероприятий в области гигиенического воспитания и обучения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092564D-CCAE-4089-B6CA-8B72AD8C3E4B}"/>
              </a:ext>
            </a:extLst>
          </p:cNvPr>
          <p:cNvSpPr/>
          <p:nvPr/>
        </p:nvSpPr>
        <p:spPr>
          <a:xfrm>
            <a:off x="6732588" y="3573463"/>
            <a:ext cx="2087562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Консультативно-оздоровительный отдел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C09AA8A7-90DE-4956-84EF-75B7D53CB982}"/>
              </a:ext>
            </a:extLst>
          </p:cNvPr>
          <p:cNvSpPr/>
          <p:nvPr/>
        </p:nvSpPr>
        <p:spPr>
          <a:xfrm>
            <a:off x="6732588" y="4076700"/>
            <a:ext cx="2087562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подготовки и тиражирования медицинских информационных материалов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142C2E44-DBA6-4FD3-B55D-7A795954B1B2}"/>
              </a:ext>
            </a:extLst>
          </p:cNvPr>
          <p:cNvSpPr/>
          <p:nvPr/>
        </p:nvSpPr>
        <p:spPr>
          <a:xfrm>
            <a:off x="6732588" y="4652963"/>
            <a:ext cx="2087562" cy="404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 межведомственных связей и комплексных программ профилактики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6D1B1EB-1934-47A6-AC61-9CAB5D0B96B3}"/>
              </a:ext>
            </a:extLst>
          </p:cNvPr>
          <p:cNvSpPr/>
          <p:nvPr/>
        </p:nvSpPr>
        <p:spPr>
          <a:xfrm>
            <a:off x="323850" y="1582738"/>
            <a:ext cx="1152525" cy="693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Отделение спортивной медицины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81125FD4-E9A8-4055-AA5C-B62A1A44442B}"/>
              </a:ext>
            </a:extLst>
          </p:cNvPr>
          <p:cNvSpPr/>
          <p:nvPr/>
        </p:nvSpPr>
        <p:spPr>
          <a:xfrm>
            <a:off x="1612900" y="1582738"/>
            <a:ext cx="1087438" cy="693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Физиотерапевтический кабинет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66CA08D4-BBB4-422F-8F43-3F4EFDD6DC4D}"/>
              </a:ext>
            </a:extLst>
          </p:cNvPr>
          <p:cNvSpPr/>
          <p:nvPr/>
        </p:nvSpPr>
        <p:spPr>
          <a:xfrm>
            <a:off x="323850" y="2446338"/>
            <a:ext cx="1152525" cy="695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Кабинет функциональной диагностики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1BD6D7FC-B3E7-4111-A20B-7BEC1D76038A}"/>
              </a:ext>
            </a:extLst>
          </p:cNvPr>
          <p:cNvSpPr/>
          <p:nvPr/>
        </p:nvSpPr>
        <p:spPr>
          <a:xfrm>
            <a:off x="1612900" y="2446338"/>
            <a:ext cx="1087438" cy="695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Кабинет лечебной физкультуры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27421F33-71A7-4ED3-B67B-AF7E71981E32}"/>
              </a:ext>
            </a:extLst>
          </p:cNvPr>
          <p:cNvSpPr/>
          <p:nvPr/>
        </p:nvSpPr>
        <p:spPr>
          <a:xfrm>
            <a:off x="323850" y="3271838"/>
            <a:ext cx="1289050" cy="1785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Врачи-специалисты: спортивной медицины и лечебной физкультуры, педиатр, физиотерапевт, кардиолог детский, отоларинголог, гастроэнтеролог, травматолог-ортопед.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EFD95A08-ED8E-495F-AE6F-D520C7F25577}"/>
              </a:ext>
            </a:extLst>
          </p:cNvPr>
          <p:cNvSpPr/>
          <p:nvPr/>
        </p:nvSpPr>
        <p:spPr>
          <a:xfrm>
            <a:off x="1692275" y="3311525"/>
            <a:ext cx="1008063" cy="622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Кабинет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медицинского</a:t>
            </a: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массажа</a:t>
            </a: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3C840B9D-64D8-4857-B462-0C955E6005E5}"/>
              </a:ext>
            </a:extLst>
          </p:cNvPr>
          <p:cNvSpPr/>
          <p:nvPr/>
        </p:nvSpPr>
        <p:spPr>
          <a:xfrm>
            <a:off x="1692275" y="4076700"/>
            <a:ext cx="1008063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Кабинет медицин-</a:t>
            </a:r>
            <a:r>
              <a:rPr lang="ru-RU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ского</a:t>
            </a: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психолога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87B83EBB-CC89-441A-8951-6E70D0AB94DC}"/>
              </a:ext>
            </a:extLst>
          </p:cNvPr>
          <p:cNvSpPr/>
          <p:nvPr/>
        </p:nvSpPr>
        <p:spPr>
          <a:xfrm>
            <a:off x="4838700" y="2446338"/>
            <a:ext cx="1173163" cy="550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latin typeface="Courier New" panose="02070309020205020404" pitchFamily="49" charset="0"/>
                <a:cs typeface="Courier New" panose="02070309020205020404" pitchFamily="49" charset="0"/>
              </a:rPr>
              <a:t>Немедицинский персонал</a:t>
            </a: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4A36091E-EDDF-4A48-9EB9-03CC97630F63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4838700" y="533400"/>
            <a:ext cx="2973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4B6C815B-4D52-4D83-8DC6-5EA4B474B138}"/>
              </a:ext>
            </a:extLst>
          </p:cNvPr>
          <p:cNvCxnSpPr/>
          <p:nvPr/>
        </p:nvCxnSpPr>
        <p:spPr>
          <a:xfrm flipH="1">
            <a:off x="1476375" y="504825"/>
            <a:ext cx="2447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92E2F746-E925-4AC9-BAA1-FED0F28E66C4}"/>
              </a:ext>
            </a:extLst>
          </p:cNvPr>
          <p:cNvCxnSpPr/>
          <p:nvPr/>
        </p:nvCxnSpPr>
        <p:spPr>
          <a:xfrm>
            <a:off x="179388" y="1125538"/>
            <a:ext cx="0" cy="3527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166363EC-19E5-4333-A0BD-7CED158C1862}"/>
              </a:ext>
            </a:extLst>
          </p:cNvPr>
          <p:cNvCxnSpPr/>
          <p:nvPr/>
        </p:nvCxnSpPr>
        <p:spPr>
          <a:xfrm>
            <a:off x="2843213" y="1125538"/>
            <a:ext cx="0" cy="3643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7096FAFA-E132-4881-8C26-A6038EB57D28}"/>
              </a:ext>
            </a:extLst>
          </p:cNvPr>
          <p:cNvCxnSpPr/>
          <p:nvPr/>
        </p:nvCxnSpPr>
        <p:spPr>
          <a:xfrm>
            <a:off x="2717800" y="1160463"/>
            <a:ext cx="138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4" name="Прямая соединительная линия 15363">
            <a:extLst>
              <a:ext uri="{FF2B5EF4-FFF2-40B4-BE49-F238E27FC236}">
                <a16:creationId xmlns:a16="http://schemas.microsoft.com/office/drawing/2014/main" id="{F301D4FD-972B-4086-8688-07F9D89DAF32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169863" y="1160463"/>
            <a:ext cx="153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9" name="Прямая соединительная линия 15368">
            <a:extLst>
              <a:ext uri="{FF2B5EF4-FFF2-40B4-BE49-F238E27FC236}">
                <a16:creationId xmlns:a16="http://schemas.microsoft.com/office/drawing/2014/main" id="{82903FAD-9809-47FB-BE9D-D58CD86F5D2F}"/>
              </a:ext>
            </a:extLst>
          </p:cNvPr>
          <p:cNvCxnSpPr/>
          <p:nvPr/>
        </p:nvCxnSpPr>
        <p:spPr>
          <a:xfrm>
            <a:off x="6659563" y="1160463"/>
            <a:ext cx="0" cy="3695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1" name="Прямая соединительная линия 15370">
            <a:extLst>
              <a:ext uri="{FF2B5EF4-FFF2-40B4-BE49-F238E27FC236}">
                <a16:creationId xmlns:a16="http://schemas.microsoft.com/office/drawing/2014/main" id="{A5BA66C1-4F37-4331-AE0D-2308EAB61B42}"/>
              </a:ext>
            </a:extLst>
          </p:cNvPr>
          <p:cNvCxnSpPr/>
          <p:nvPr/>
        </p:nvCxnSpPr>
        <p:spPr>
          <a:xfrm>
            <a:off x="6659563" y="1160463"/>
            <a:ext cx="73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3" name="Прямая со стрелкой 15372">
            <a:extLst>
              <a:ext uri="{FF2B5EF4-FFF2-40B4-BE49-F238E27FC236}">
                <a16:creationId xmlns:a16="http://schemas.microsoft.com/office/drawing/2014/main" id="{2F195F00-7C15-4747-AB01-FD8CC2BB09B6}"/>
              </a:ext>
            </a:extLst>
          </p:cNvPr>
          <p:cNvCxnSpPr/>
          <p:nvPr/>
        </p:nvCxnSpPr>
        <p:spPr>
          <a:xfrm>
            <a:off x="7812088" y="533400"/>
            <a:ext cx="0" cy="37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5" name="Прямая со стрелкой 15374">
            <a:extLst>
              <a:ext uri="{FF2B5EF4-FFF2-40B4-BE49-F238E27FC236}">
                <a16:creationId xmlns:a16="http://schemas.microsoft.com/office/drawing/2014/main" id="{46F3CFEC-6E45-402C-9638-56697FCD9946}"/>
              </a:ext>
            </a:extLst>
          </p:cNvPr>
          <p:cNvCxnSpPr>
            <a:endCxn id="61" idx="0"/>
          </p:cNvCxnSpPr>
          <p:nvPr/>
        </p:nvCxnSpPr>
        <p:spPr>
          <a:xfrm>
            <a:off x="5976938" y="533400"/>
            <a:ext cx="0" cy="37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7" name="Прямая со стрелкой 15376">
            <a:extLst>
              <a:ext uri="{FF2B5EF4-FFF2-40B4-BE49-F238E27FC236}">
                <a16:creationId xmlns:a16="http://schemas.microsoft.com/office/drawing/2014/main" id="{7C641812-D367-4959-9D0E-A20B6C1BC23A}"/>
              </a:ext>
            </a:extLst>
          </p:cNvPr>
          <p:cNvCxnSpPr/>
          <p:nvPr/>
        </p:nvCxnSpPr>
        <p:spPr>
          <a:xfrm>
            <a:off x="5292725" y="533400"/>
            <a:ext cx="0" cy="1912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3" name="Прямая со стрелкой 15382">
            <a:extLst>
              <a:ext uri="{FF2B5EF4-FFF2-40B4-BE49-F238E27FC236}">
                <a16:creationId xmlns:a16="http://schemas.microsoft.com/office/drawing/2014/main" id="{5A2C517E-AFCC-4EE7-9756-7BFAFAFA9E39}"/>
              </a:ext>
            </a:extLst>
          </p:cNvPr>
          <p:cNvCxnSpPr/>
          <p:nvPr/>
        </p:nvCxnSpPr>
        <p:spPr>
          <a:xfrm>
            <a:off x="4643438" y="749300"/>
            <a:ext cx="0" cy="158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5" name="Прямая со стрелкой 15384">
            <a:extLst>
              <a:ext uri="{FF2B5EF4-FFF2-40B4-BE49-F238E27FC236}">
                <a16:creationId xmlns:a16="http://schemas.microsoft.com/office/drawing/2014/main" id="{8C6EB459-4EF6-4C80-8697-52B931051649}"/>
              </a:ext>
            </a:extLst>
          </p:cNvPr>
          <p:cNvCxnSpPr>
            <a:endCxn id="63" idx="0"/>
          </p:cNvCxnSpPr>
          <p:nvPr/>
        </p:nvCxnSpPr>
        <p:spPr>
          <a:xfrm>
            <a:off x="4751388" y="1412875"/>
            <a:ext cx="0" cy="169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7" name="Прямая со стрелкой 15386">
            <a:extLst>
              <a:ext uri="{FF2B5EF4-FFF2-40B4-BE49-F238E27FC236}">
                <a16:creationId xmlns:a16="http://schemas.microsoft.com/office/drawing/2014/main" id="{568CD141-DF3C-49E7-8AF8-D6640FD86A1A}"/>
              </a:ext>
            </a:extLst>
          </p:cNvPr>
          <p:cNvCxnSpPr/>
          <p:nvPr/>
        </p:nvCxnSpPr>
        <p:spPr>
          <a:xfrm>
            <a:off x="3419475" y="504825"/>
            <a:ext cx="0" cy="40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91" name="Прямая со стрелкой 15390">
            <a:extLst>
              <a:ext uri="{FF2B5EF4-FFF2-40B4-BE49-F238E27FC236}">
                <a16:creationId xmlns:a16="http://schemas.microsoft.com/office/drawing/2014/main" id="{B51748C3-E263-4026-99C3-116D36A58DAE}"/>
              </a:ext>
            </a:extLst>
          </p:cNvPr>
          <p:cNvCxnSpPr/>
          <p:nvPr/>
        </p:nvCxnSpPr>
        <p:spPr>
          <a:xfrm>
            <a:off x="1476375" y="533400"/>
            <a:ext cx="0" cy="37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297" name="Прямая со стрелкой 267296">
            <a:extLst>
              <a:ext uri="{FF2B5EF4-FFF2-40B4-BE49-F238E27FC236}">
                <a16:creationId xmlns:a16="http://schemas.microsoft.com/office/drawing/2014/main" id="{43DD21F5-6876-4E40-9FE9-BD88819AC03C}"/>
              </a:ext>
            </a:extLst>
          </p:cNvPr>
          <p:cNvCxnSpPr>
            <a:endCxn id="70" idx="1"/>
          </p:cNvCxnSpPr>
          <p:nvPr/>
        </p:nvCxnSpPr>
        <p:spPr>
          <a:xfrm>
            <a:off x="179388" y="1930400"/>
            <a:ext cx="144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299" name="Прямая со стрелкой 267298">
            <a:extLst>
              <a:ext uri="{FF2B5EF4-FFF2-40B4-BE49-F238E27FC236}">
                <a16:creationId xmlns:a16="http://schemas.microsoft.com/office/drawing/2014/main" id="{9957EB35-E92F-45D4-A645-7F7B5638A7FE}"/>
              </a:ext>
            </a:extLst>
          </p:cNvPr>
          <p:cNvCxnSpPr>
            <a:endCxn id="73" idx="1"/>
          </p:cNvCxnSpPr>
          <p:nvPr/>
        </p:nvCxnSpPr>
        <p:spPr>
          <a:xfrm>
            <a:off x="179388" y="2794000"/>
            <a:ext cx="144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07" name="Прямая со стрелкой 267306">
            <a:extLst>
              <a:ext uri="{FF2B5EF4-FFF2-40B4-BE49-F238E27FC236}">
                <a16:creationId xmlns:a16="http://schemas.microsoft.com/office/drawing/2014/main" id="{33B5060E-06AE-48FB-A7CF-1DABD4ABD3F7}"/>
              </a:ext>
            </a:extLst>
          </p:cNvPr>
          <p:cNvCxnSpPr/>
          <p:nvPr/>
        </p:nvCxnSpPr>
        <p:spPr>
          <a:xfrm>
            <a:off x="179388" y="4652963"/>
            <a:ext cx="144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09" name="Прямая со стрелкой 267308">
            <a:extLst>
              <a:ext uri="{FF2B5EF4-FFF2-40B4-BE49-F238E27FC236}">
                <a16:creationId xmlns:a16="http://schemas.microsoft.com/office/drawing/2014/main" id="{5C845BA3-D40A-4A89-96AD-66F928704C05}"/>
              </a:ext>
            </a:extLst>
          </p:cNvPr>
          <p:cNvCxnSpPr>
            <a:endCxn id="71" idx="3"/>
          </p:cNvCxnSpPr>
          <p:nvPr/>
        </p:nvCxnSpPr>
        <p:spPr>
          <a:xfrm flipH="1">
            <a:off x="2700338" y="1930400"/>
            <a:ext cx="142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11" name="Прямая со стрелкой 267310">
            <a:extLst>
              <a:ext uri="{FF2B5EF4-FFF2-40B4-BE49-F238E27FC236}">
                <a16:creationId xmlns:a16="http://schemas.microsoft.com/office/drawing/2014/main" id="{79A04E80-4944-497B-92A4-0496D8B615E4}"/>
              </a:ext>
            </a:extLst>
          </p:cNvPr>
          <p:cNvCxnSpPr/>
          <p:nvPr/>
        </p:nvCxnSpPr>
        <p:spPr>
          <a:xfrm flipH="1">
            <a:off x="2717800" y="2781300"/>
            <a:ext cx="125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17" name="Прямая со стрелкой 267316">
            <a:extLst>
              <a:ext uri="{FF2B5EF4-FFF2-40B4-BE49-F238E27FC236}">
                <a16:creationId xmlns:a16="http://schemas.microsoft.com/office/drawing/2014/main" id="{7BD0B875-C59A-44E6-8CBB-BAB96732221B}"/>
              </a:ext>
            </a:extLst>
          </p:cNvPr>
          <p:cNvCxnSpPr/>
          <p:nvPr/>
        </p:nvCxnSpPr>
        <p:spPr>
          <a:xfrm flipH="1">
            <a:off x="2717800" y="3622675"/>
            <a:ext cx="125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19" name="Прямая со стрелкой 267318">
            <a:extLst>
              <a:ext uri="{FF2B5EF4-FFF2-40B4-BE49-F238E27FC236}">
                <a16:creationId xmlns:a16="http://schemas.microsoft.com/office/drawing/2014/main" id="{B5A401BA-D3E6-4BC5-BFFD-DB82E6B3AE14}"/>
              </a:ext>
            </a:extLst>
          </p:cNvPr>
          <p:cNvCxnSpPr/>
          <p:nvPr/>
        </p:nvCxnSpPr>
        <p:spPr>
          <a:xfrm flipH="1">
            <a:off x="2717800" y="4768850"/>
            <a:ext cx="125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21" name="Прямая со стрелкой 267320">
            <a:extLst>
              <a:ext uri="{FF2B5EF4-FFF2-40B4-BE49-F238E27FC236}">
                <a16:creationId xmlns:a16="http://schemas.microsoft.com/office/drawing/2014/main" id="{2A22B70D-3FB8-44CC-AA41-2AAEA1280795}"/>
              </a:ext>
            </a:extLst>
          </p:cNvPr>
          <p:cNvCxnSpPr>
            <a:endCxn id="64" idx="1"/>
          </p:cNvCxnSpPr>
          <p:nvPr/>
        </p:nvCxnSpPr>
        <p:spPr>
          <a:xfrm flipV="1">
            <a:off x="6659563" y="1857375"/>
            <a:ext cx="73025" cy="4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23" name="Прямая со стрелкой 267322">
            <a:extLst>
              <a:ext uri="{FF2B5EF4-FFF2-40B4-BE49-F238E27FC236}">
                <a16:creationId xmlns:a16="http://schemas.microsoft.com/office/drawing/2014/main" id="{2E4DE7CF-FA9C-45B9-A341-AD0454404FA8}"/>
              </a:ext>
            </a:extLst>
          </p:cNvPr>
          <p:cNvCxnSpPr>
            <a:endCxn id="66" idx="1"/>
          </p:cNvCxnSpPr>
          <p:nvPr/>
        </p:nvCxnSpPr>
        <p:spPr>
          <a:xfrm flipV="1">
            <a:off x="6659563" y="3105150"/>
            <a:ext cx="73025" cy="36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25" name="Прямая со стрелкой 267324">
            <a:extLst>
              <a:ext uri="{FF2B5EF4-FFF2-40B4-BE49-F238E27FC236}">
                <a16:creationId xmlns:a16="http://schemas.microsoft.com/office/drawing/2014/main" id="{4D255B81-8AF8-4AB4-843D-58B6BE939EA9}"/>
              </a:ext>
            </a:extLst>
          </p:cNvPr>
          <p:cNvCxnSpPr/>
          <p:nvPr/>
        </p:nvCxnSpPr>
        <p:spPr>
          <a:xfrm>
            <a:off x="6659563" y="3787775"/>
            <a:ext cx="73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27" name="Прямая со стрелкой 267326">
            <a:extLst>
              <a:ext uri="{FF2B5EF4-FFF2-40B4-BE49-F238E27FC236}">
                <a16:creationId xmlns:a16="http://schemas.microsoft.com/office/drawing/2014/main" id="{9E7BC98A-D223-41C3-9AB8-FD8CD560F47E}"/>
              </a:ext>
            </a:extLst>
          </p:cNvPr>
          <p:cNvCxnSpPr>
            <a:endCxn id="68" idx="1"/>
          </p:cNvCxnSpPr>
          <p:nvPr/>
        </p:nvCxnSpPr>
        <p:spPr>
          <a:xfrm>
            <a:off x="6659563" y="4286250"/>
            <a:ext cx="73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329" name="Прямая со стрелкой 267328">
            <a:extLst>
              <a:ext uri="{FF2B5EF4-FFF2-40B4-BE49-F238E27FC236}">
                <a16:creationId xmlns:a16="http://schemas.microsoft.com/office/drawing/2014/main" id="{02382C5E-A4BF-45E3-888A-A28D1D7E8BA0}"/>
              </a:ext>
            </a:extLst>
          </p:cNvPr>
          <p:cNvCxnSpPr>
            <a:endCxn id="69" idx="1"/>
          </p:cNvCxnSpPr>
          <p:nvPr/>
        </p:nvCxnSpPr>
        <p:spPr>
          <a:xfrm>
            <a:off x="6659563" y="4856163"/>
            <a:ext cx="73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>
            <a:extLst>
              <a:ext uri="{FF2B5EF4-FFF2-40B4-BE49-F238E27FC236}">
                <a16:creationId xmlns:a16="http://schemas.microsoft.com/office/drawing/2014/main" id="{8E52A185-FC51-40B3-B68E-3F7AB46B4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09120"/>
            <a:ext cx="6554788" cy="1524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latin typeface="Georgia" panose="02040502050405020303" pitchFamily="18" charset="0"/>
              </a:rPr>
              <a:t>Кадровый состав</a:t>
            </a:r>
          </a:p>
        </p:txBody>
      </p:sp>
      <p:sp>
        <p:nvSpPr>
          <p:cNvPr id="476163" name="Rectangle 3">
            <a:extLst>
              <a:ext uri="{FF2B5EF4-FFF2-40B4-BE49-F238E27FC236}">
                <a16:creationId xmlns:a16="http://schemas.microsoft.com/office/drawing/2014/main" id="{07A6E61C-8319-4EB7-82F7-391CF329E3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6554788" cy="3767138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 2018г. всего врачей – 10  из них: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Главный врач – врач - высшей квалификационной категории по «Организации здравоохранения и общественному здоровью»;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 врача по спортивной медицине;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врач- педиатр;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врач-функциональной диагностики;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 отоларинголог;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детский врач кардиолог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врач-педиатр  Центра здоровья для детей;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 методист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15 медицинских сестер, из них имеют высшую квалификационную категорию-2.</a:t>
            </a:r>
          </a:p>
          <a:p>
            <a:pPr algn="ctr" eaLnBrk="1" fontAlgn="auto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Укомплектованность: общая– 52%</a:t>
            </a:r>
          </a:p>
          <a:p>
            <a:pPr eaLnBrk="1" fontAlgn="auto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Врачами – 41,2%;</a:t>
            </a:r>
          </a:p>
          <a:p>
            <a:pPr eaLnBrk="1" fontAlgn="auto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ru-R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Средним медперсоналом – 65,9%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>
            <a:extLst>
              <a:ext uri="{FF2B5EF4-FFF2-40B4-BE49-F238E27FC236}">
                <a16:creationId xmlns:a16="http://schemas.microsoft.com/office/drawing/2014/main" id="{EA9CCF30-E239-4EC0-A3DF-1D89D4879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спортивной медицины: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459779" name="Rectangle 3">
            <a:extLst>
              <a:ext uri="{FF2B5EF4-FFF2-40B4-BE49-F238E27FC236}">
                <a16:creationId xmlns:a16="http://schemas.microsoft.com/office/drawing/2014/main" id="{327C3E81-2621-4EB6-A9E6-DCEF19ACFD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6774904" cy="3962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Контроль за физическим состоянием физкультурников и спортсменов в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детско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– юношеских спортивных школах, детских дошкольных учреждениях, общеобразовательных Проведение углубленного медицинского осмотра в спортивных школах города;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школах, ВУЗах,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ССУЗах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, спортивных клубах, федерациях.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Количество обслуживаемых занимающихся физкультурой и спортом более 40,0 тысяч человек.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Функциональная диагностика; 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Реабилитация спортсменов (лечебная физкультура, физиотерапия, массаж);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Проведение клинических лабораторных исследований спортсменов.</a:t>
            </a:r>
            <a:endParaRPr lang="ru-RU" altLang="ru-RU" sz="28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6FC37E0-8621-43C4-BA3D-3932F1590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71844"/>
              </p:ext>
            </p:extLst>
          </p:nvPr>
        </p:nvGraphicFramePr>
        <p:xfrm>
          <a:off x="533400" y="332656"/>
          <a:ext cx="835908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186558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3198</TotalTime>
  <Words>879</Words>
  <Application>Microsoft Office PowerPoint</Application>
  <PresentationFormat>Экран (4:3)</PresentationFormat>
  <Paragraphs>104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Century Gothic</vt:lpstr>
      <vt:lpstr>Courier New</vt:lpstr>
      <vt:lpstr>Georgia</vt:lpstr>
      <vt:lpstr>Times New Roman</vt:lpstr>
      <vt:lpstr>Wingdings</vt:lpstr>
      <vt:lpstr>Wingdings 3</vt:lpstr>
      <vt:lpstr>Сектор</vt:lpstr>
      <vt:lpstr>Worksheet</vt:lpstr>
      <vt:lpstr>Презентация PowerPoint</vt:lpstr>
      <vt:lpstr>Государственное бюджетное учреждение здравоохранения «Армавирский центр медицинской профилактики»</vt:lpstr>
      <vt:lpstr>Главный врач   исмелова Рита хаджимуратовна,  врач высшей квалификационной категории</vt:lpstr>
      <vt:lpstr>История учреждения</vt:lpstr>
      <vt:lpstr>Основные направления деятельности </vt:lpstr>
      <vt:lpstr>  Структура учреждения</vt:lpstr>
      <vt:lpstr>Кадровый состав</vt:lpstr>
      <vt:lpstr>Отделение спортивной медицины: </vt:lpstr>
      <vt:lpstr>Презентация PowerPoint</vt:lpstr>
      <vt:lpstr>Обслуживание спортивных соревнований врачебно-сестринской бригадой отделения спортивной медицины</vt:lpstr>
      <vt:lpstr>лечебная физкультура</vt:lpstr>
      <vt:lpstr>Лечебный массаж</vt:lpstr>
      <vt:lpstr>Физиотерапевтический кабинет</vt:lpstr>
      <vt:lpstr>Кабинет функциональной диагностики</vt:lpstr>
      <vt:lpstr>Отделение медицинской профилактики: </vt:lpstr>
      <vt:lpstr>Проведение Дней здоровья и Акций 2016-2017гг.</vt:lpstr>
      <vt:lpstr>Информационно-просветительная работа 2016-2017гг.</vt:lpstr>
      <vt:lpstr>Информационно-просветительная работа  2016-2017гг.</vt:lpstr>
      <vt:lpstr>Школы здоровья</vt:lpstr>
      <vt:lpstr>Консультативно – оздоровительное отделение (Центр здоровья для детей) </vt:lpstr>
      <vt:lpstr> работа Центра здоровья для детей</vt:lpstr>
      <vt:lpstr>Выявленные факторы риска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138</cp:revision>
  <cp:lastPrinted>2017-09-05T07:51:21Z</cp:lastPrinted>
  <dcterms:created xsi:type="dcterms:W3CDTF">2005-11-28T07:02:42Z</dcterms:created>
  <dcterms:modified xsi:type="dcterms:W3CDTF">2018-06-14T09:52:16Z</dcterms:modified>
</cp:coreProperties>
</file>